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7" r:id="rId4"/>
    <p:sldId id="286" r:id="rId5"/>
    <p:sldId id="280" r:id="rId6"/>
    <p:sldId id="284" r:id="rId7"/>
    <p:sldId id="28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68" d="100"/>
          <a:sy n="68" d="100"/>
        </p:scale>
        <p:origin x="90" y="186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983ED9FD-3008-48FB-9737-4B23B726A9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A04C89-7AE6-4F29-A6E5-0EE18235C48D}" type="slidenum">
              <a:t>2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0A4E9-466A-4337-8396-EF1AF5F02A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E112A746-276C-4BF0-BC70-3E3C661D77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BFE8A28F-5F55-415C-9E16-21F1E53D63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78EE7F-A924-42CE-8524-B73C86363611}" type="slidenum">
              <a:t>3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7F805-A9FB-4E8D-9957-643C676FC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2C3908D6-7A2E-4A5C-A7D2-1EC888340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2F790ECD-4516-4112-9E0B-8307A2E6E2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CAABB1-81EE-4EE5-9020-62040907D355}" type="slidenum">
              <a:t>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961DD-1B58-4891-9C16-7B90BA3A3E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209F136A-09C5-4EF5-8D89-81D436F854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1E223023-AE74-4394-A958-4F0E995CD1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3D90F0-CAEE-4A9E-9317-49B14D4AFF2A}" type="slidenum">
              <a:t>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6D2EC-82A5-4114-8B01-81EC53BF89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83ED0A97-9739-48D4-BA06-998332DA9F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DDCC1C12-DE36-4B9A-9416-79A181C034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C21DBC-4B89-41D3-9F77-1C61C562158C}" type="slidenum">
              <a:t>7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A8224-016F-441B-9B20-1976BAD40E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99285AE6-CD09-4ADD-A713-E5638D3BD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5.7.2020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4727471" y="3904311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5.7.2020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A38A64-01E3-4EB5-BE86-C2683F63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074" y="3907832"/>
            <a:ext cx="4458789" cy="1749175"/>
          </a:xfrm>
        </p:spPr>
        <p:txBody>
          <a:bodyPr/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13" y="5790067"/>
            <a:ext cx="8699863" cy="165576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Tutustuminen ilmailuun harrastuksena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64D1B7AD-273C-49A6-9C99-499543E167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fi-FI" dirty="0"/>
              <a:t>Ilmailun historia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7A930759-3E04-40C2-81FC-A8D88DFDF6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3315" y="1501091"/>
            <a:ext cx="11145369" cy="885371"/>
          </a:xfrm>
        </p:spPr>
        <p:txBody>
          <a:bodyPr>
            <a:spAutoFit/>
          </a:bodyPr>
          <a:lstStyle/>
          <a:p>
            <a:pPr marL="0" lvl="0" indent="0">
              <a:buSzPct val="45000"/>
              <a:buNone/>
            </a:pPr>
            <a:r>
              <a:rPr lang="fi-FI" dirty="0"/>
              <a:t>Aikojen alusta alkaen ihminen on haaveillut lentämisestä katseltuaan lintujen lentoa.</a:t>
            </a:r>
          </a:p>
          <a:p>
            <a:pPr marL="0" lvl="0" indent="0">
              <a:buSzPct val="45000"/>
              <a:buNone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3EEBD-7CA3-496C-9305-0FFBB63C74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2910" y="2211045"/>
            <a:ext cx="4628125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 2">
            <a:extLst>
              <a:ext uri="{FF2B5EF4-FFF2-40B4-BE49-F238E27FC236}">
                <a16:creationId xmlns:a16="http://schemas.microsoft.com/office/drawing/2014/main" id="{6BDB6D01-54F7-4304-9837-71A5F44458AC}"/>
              </a:ext>
            </a:extLst>
          </p:cNvPr>
          <p:cNvSpPr txBox="1">
            <a:spLocks/>
          </p:cNvSpPr>
          <p:nvPr/>
        </p:nvSpPr>
        <p:spPr>
          <a:xfrm>
            <a:off x="3555861" y="5280079"/>
            <a:ext cx="3777850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>
                <a:ea typeface="+mj-ea"/>
                <a:cs typeface="+mj-cs"/>
              </a:defRPr>
            </a:lvl1pPr>
          </a:lstStyle>
          <a:p>
            <a:r>
              <a:rPr lang="fi-FI" dirty="0"/>
              <a:t>”Lentokone” vuodelta 1868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56156-DB25-467F-9B12-2003CE4D49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23764" y="2211045"/>
            <a:ext cx="4512629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A24CD6-F918-4313-97FE-F8582D8A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" y="2019061"/>
            <a:ext cx="2706305" cy="39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 2">
            <a:extLst>
              <a:ext uri="{FF2B5EF4-FFF2-40B4-BE49-F238E27FC236}">
                <a16:creationId xmlns:a16="http://schemas.microsoft.com/office/drawing/2014/main" id="{5DE9742C-BFAC-46C7-BEC5-E88EC1AFEE3B}"/>
              </a:ext>
            </a:extLst>
          </p:cNvPr>
          <p:cNvSpPr txBox="1">
            <a:spLocks/>
          </p:cNvSpPr>
          <p:nvPr/>
        </p:nvSpPr>
        <p:spPr>
          <a:xfrm>
            <a:off x="85070" y="5999294"/>
            <a:ext cx="92510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Ihminen ilmassa 1783 </a:t>
            </a:r>
          </a:p>
          <a:p>
            <a:r>
              <a:rPr lang="fi-FI" sz="1800" dirty="0"/>
              <a:t>Montgolfierin kuumailmapallo</a:t>
            </a:r>
          </a:p>
        </p:txBody>
      </p:sp>
      <p:sp>
        <p:nvSpPr>
          <p:cNvPr id="13" name=" 2">
            <a:extLst>
              <a:ext uri="{FF2B5EF4-FFF2-40B4-BE49-F238E27FC236}">
                <a16:creationId xmlns:a16="http://schemas.microsoft.com/office/drawing/2014/main" id="{E3154C7C-E860-4AEC-8DDC-7F573A7DEF82}"/>
              </a:ext>
            </a:extLst>
          </p:cNvPr>
          <p:cNvSpPr txBox="1">
            <a:spLocks/>
          </p:cNvSpPr>
          <p:nvPr/>
        </p:nvSpPr>
        <p:spPr>
          <a:xfrm>
            <a:off x="8119392" y="5285818"/>
            <a:ext cx="3777850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Wright Flyer, ensilento 1903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kker, Triplane, Airshow, Red Baron">
            <a:extLst>
              <a:ext uri="{FF2B5EF4-FFF2-40B4-BE49-F238E27FC236}">
                <a16:creationId xmlns:a16="http://schemas.microsoft.com/office/drawing/2014/main" id="{E2ECFBE3-96D7-4B84-8C4E-782E1666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4" y="1411217"/>
            <a:ext cx="3256394" cy="21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 2">
            <a:extLst>
              <a:ext uri="{FF2B5EF4-FFF2-40B4-BE49-F238E27FC236}">
                <a16:creationId xmlns:a16="http://schemas.microsoft.com/office/drawing/2014/main" id="{0F0CD97F-479D-4E0A-885D-6B38F4CF8C40}"/>
              </a:ext>
            </a:extLst>
          </p:cNvPr>
          <p:cNvSpPr txBox="1">
            <a:spLocks/>
          </p:cNvSpPr>
          <p:nvPr/>
        </p:nvSpPr>
        <p:spPr>
          <a:xfrm>
            <a:off x="4312154" y="1343567"/>
            <a:ext cx="464122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Sodat nopeuttivat ilmailun kehitystä. Ensimmäisen maailmansodan Fokker-kolmitaso</a:t>
            </a:r>
          </a:p>
        </p:txBody>
      </p:sp>
      <p:pic>
        <p:nvPicPr>
          <p:cNvPr id="4098" name="Picture 2" descr="Piper Cub, Ilma, Potkuri, Keltainen">
            <a:extLst>
              <a:ext uri="{FF2B5EF4-FFF2-40B4-BE49-F238E27FC236}">
                <a16:creationId xmlns:a16="http://schemas.microsoft.com/office/drawing/2014/main" id="{3E3227B4-7970-4FF2-AD4F-EB9E905E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0" y="1952075"/>
            <a:ext cx="3283117" cy="21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EE329D-D1BA-46DC-9B32-E306C1A37EC1}"/>
              </a:ext>
            </a:extLst>
          </p:cNvPr>
          <p:cNvSpPr txBox="1"/>
          <p:nvPr/>
        </p:nvSpPr>
        <p:spPr>
          <a:xfrm>
            <a:off x="8819272" y="1974484"/>
            <a:ext cx="3116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30- luvun lopulla kehitetty  yleisilmailukone Piper Cub, vm.1938 – lentää edelleen!</a:t>
            </a:r>
            <a:endParaRPr lang="en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6DD027-1F01-48B8-B3E5-9F07B3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Lentokoneet ovat kehittyneet huimasti 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AB99B8-19D7-482F-88A8-41B6E0DBC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15881" t="20960" r="30141" b="28137"/>
          <a:stretch/>
        </p:blipFill>
        <p:spPr>
          <a:xfrm>
            <a:off x="898661" y="4401480"/>
            <a:ext cx="3093386" cy="2188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F30FFC-6601-4469-AC58-C57E67D3E7F3}"/>
              </a:ext>
            </a:extLst>
          </p:cNvPr>
          <p:cNvSpPr txBox="1"/>
          <p:nvPr/>
        </p:nvSpPr>
        <p:spPr>
          <a:xfrm>
            <a:off x="4070824" y="4402422"/>
            <a:ext cx="3590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60-luvun Piper Cherokee on yksi yleisimpiä pienkoneita</a:t>
            </a:r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812B8-E4A4-4B1D-A22E-4D4F3303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463803" y="4400307"/>
            <a:ext cx="3283117" cy="2191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F6729D-BD84-47FF-A76F-A002F86F620E}"/>
              </a:ext>
            </a:extLst>
          </p:cNvPr>
          <p:cNvSpPr txBox="1"/>
          <p:nvPr/>
        </p:nvSpPr>
        <p:spPr>
          <a:xfrm>
            <a:off x="5145014" y="5844811"/>
            <a:ext cx="3590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Ikarus C42 CS on uudenaikainen ultrakevyt lentokone</a:t>
            </a:r>
            <a:endParaRPr lang="en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6439-667C-409F-89E7-7D12095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33" y="136529"/>
            <a:ext cx="9329671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Erilaisia lentokoneita</a:t>
            </a:r>
            <a:endParaRPr lang="en-FI" dirty="0"/>
          </a:p>
        </p:txBody>
      </p:sp>
      <p:pic>
        <p:nvPicPr>
          <p:cNvPr id="7" name="Picture 6" descr="A small plane parked on a runway at an airport&#10;&#10;Description automatically generated">
            <a:extLst>
              <a:ext uri="{FF2B5EF4-FFF2-40B4-BE49-F238E27FC236}">
                <a16:creationId xmlns:a16="http://schemas.microsoft.com/office/drawing/2014/main" id="{2ED500FA-6AE4-47F3-8D70-78CB0FA7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-4" b="20438"/>
          <a:stretch/>
        </p:blipFill>
        <p:spPr>
          <a:xfrm>
            <a:off x="5852161" y="1694996"/>
            <a:ext cx="5970808" cy="297521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FC51E45-C6FE-46DF-B129-5C0E3E18FA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1297" y="3429000"/>
            <a:ext cx="5268711" cy="2126398"/>
          </a:xfrm>
        </p:spPr>
        <p:txBody>
          <a:bodyPr>
            <a:normAutofit/>
          </a:bodyPr>
          <a:lstStyle/>
          <a:p>
            <a:r>
              <a:rPr lang="en-US" sz="2000" dirty="0" err="1"/>
              <a:t>Purjekone</a:t>
            </a:r>
            <a:r>
              <a:rPr lang="en-US" sz="2000" dirty="0"/>
              <a:t> </a:t>
            </a:r>
            <a:r>
              <a:rPr lang="en-US" sz="2000" dirty="0" err="1"/>
              <a:t>lentää</a:t>
            </a:r>
            <a:r>
              <a:rPr lang="en-US" sz="2000" dirty="0"/>
              <a:t>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moottoria</a:t>
            </a:r>
            <a:endParaRPr lang="en-US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0433C74-CF60-4986-A114-C163F18CFFEA}"/>
              </a:ext>
            </a:extLst>
          </p:cNvPr>
          <p:cNvSpPr txBox="1">
            <a:spLocks/>
          </p:cNvSpPr>
          <p:nvPr/>
        </p:nvSpPr>
        <p:spPr>
          <a:xfrm>
            <a:off x="4859382" y="5052385"/>
            <a:ext cx="7458828" cy="212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Ultrakevyt</a:t>
            </a:r>
            <a:r>
              <a:rPr lang="en-US" sz="2000" dirty="0"/>
              <a:t> Eurostar,  Experimental RV-6, 6-paikkainen Piper Malibu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8A749-C190-48EA-B6F8-5B75263B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b="37730"/>
          <a:stretch/>
        </p:blipFill>
        <p:spPr>
          <a:xfrm>
            <a:off x="369031" y="1130685"/>
            <a:ext cx="4934489" cy="221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6B42EB-EE1A-438C-A08B-30F29C43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1" y="3897961"/>
            <a:ext cx="377952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14873D-6EE1-4434-B6D9-0E598EEE800B}"/>
              </a:ext>
            </a:extLst>
          </p:cNvPr>
          <p:cNvSpPr txBox="1">
            <a:spLocks/>
          </p:cNvSpPr>
          <p:nvPr/>
        </p:nvSpPr>
        <p:spPr>
          <a:xfrm>
            <a:off x="4580644" y="6170436"/>
            <a:ext cx="4654795" cy="68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Sähkölentokone</a:t>
            </a:r>
            <a:r>
              <a:rPr lang="en-US" sz="2000" dirty="0"/>
              <a:t> </a:t>
            </a:r>
            <a:r>
              <a:rPr lang="en-US" sz="2000" dirty="0" err="1"/>
              <a:t>Pipistrel</a:t>
            </a:r>
            <a:r>
              <a:rPr lang="en-US" sz="2000" dirty="0"/>
              <a:t> Alpha Electro </a:t>
            </a:r>
          </a:p>
        </p:txBody>
      </p:sp>
    </p:spTree>
    <p:extLst>
      <p:ext uri="{BB962C8B-B14F-4D97-AF65-F5344CB8AC3E}">
        <p14:creationId xmlns:p14="http://schemas.microsoft.com/office/powerpoint/2010/main" val="13265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73AF5D73-CA7C-4475-A0E9-47334C7060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83606" tIns="41803" rIns="83606" bIns="41803" rtlCol="0" anchor="ctr" anchorCtr="0">
            <a:noAutofit/>
          </a:bodyPr>
          <a:lstStyle/>
          <a:p>
            <a:pPr lvl="0"/>
            <a:r>
              <a:rPr lang="fi-FI" sz="3629" dirty="0"/>
              <a:t>Kuinka lentokone pysyy ilmassa?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5641-F8A3-4893-803A-A02053F2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F67B28-2CB3-4F7F-9EEB-FDB338E31D0A}" type="datetimeFigureOut">
              <a:rPr lang="en-FI"/>
              <a:t>05/07/2020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D649D-3764-454D-8F99-5BF47CBD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2D0F78-4958-4F63-8ECE-22D909090290}" type="slidenum">
              <a:t>5</a:t>
            </a:fld>
            <a:endParaRPr lang="fi-FI"/>
          </a:p>
        </p:txBody>
      </p:sp>
      <p:pic>
        <p:nvPicPr>
          <p:cNvPr id="3" name="PAINEEN%20MUUTOKSET">
            <a:extLst>
              <a:ext uri="{FF2B5EF4-FFF2-40B4-BE49-F238E27FC236}">
                <a16:creationId xmlns:a16="http://schemas.microsoft.com/office/drawing/2014/main" id="{EE78533E-4262-434F-9162-A3F3AFD064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4048" y="1084234"/>
            <a:ext cx="4056498" cy="5584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 1">
            <a:extLst>
              <a:ext uri="{FF2B5EF4-FFF2-40B4-BE49-F238E27FC236}">
                <a16:creationId xmlns:a16="http://schemas.microsoft.com/office/drawing/2014/main" id="{47C3BCEA-F4F2-4B79-9AD0-8A0A87D00EDD}"/>
              </a:ext>
            </a:extLst>
          </p:cNvPr>
          <p:cNvSpPr txBox="1">
            <a:spLocks/>
          </p:cNvSpPr>
          <p:nvPr/>
        </p:nvSpPr>
        <p:spPr>
          <a:xfrm>
            <a:off x="4760546" y="2352993"/>
            <a:ext cx="2525736" cy="1306342"/>
          </a:xfrm>
          <a:prstGeom prst="rect">
            <a:avLst/>
          </a:prstGeom>
        </p:spPr>
        <p:txBody>
          <a:bodyPr vert="horz" wrap="square" lIns="83606" tIns="41803" rIns="83606" bIns="4180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400" dirty="0"/>
              <a:t>Ohjainten toimintaperiaate</a:t>
            </a:r>
          </a:p>
        </p:txBody>
      </p:sp>
      <p:sp>
        <p:nvSpPr>
          <p:cNvPr id="8" name=" 2">
            <a:extLst>
              <a:ext uri="{FF2B5EF4-FFF2-40B4-BE49-F238E27FC236}">
                <a16:creationId xmlns:a16="http://schemas.microsoft.com/office/drawing/2014/main" id="{B366C80E-B132-49A6-ADA4-A59A6DD835C7}"/>
              </a:ext>
            </a:extLst>
          </p:cNvPr>
          <p:cNvSpPr txBox="1">
            <a:spLocks/>
          </p:cNvSpPr>
          <p:nvPr/>
        </p:nvSpPr>
        <p:spPr>
          <a:xfrm>
            <a:off x="4671121" y="4418990"/>
            <a:ext cx="2903345" cy="1797526"/>
          </a:xfrm>
          <a:prstGeom prst="rect">
            <a:avLst/>
          </a:prstGeom>
        </p:spPr>
        <p:txBody>
          <a:bodyPr vert="horz" wrap="square" lIns="165579" tIns="41803" rIns="165579" bIns="41803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5"/>
              </a:spcBef>
              <a:buSzPct val="45000"/>
              <a:buNone/>
            </a:pPr>
            <a:r>
              <a:rPr lang="fi-FI" sz="2400" dirty="0"/>
              <a:t>Nostovoiman suuntaa muutetaan!</a:t>
            </a:r>
          </a:p>
          <a:p>
            <a:pPr marL="0" indent="0">
              <a:spcBef>
                <a:spcPts val="725"/>
              </a:spcBef>
              <a:buNone/>
            </a:pPr>
            <a:endParaRPr lang="fi-FI" sz="2400" dirty="0"/>
          </a:p>
        </p:txBody>
      </p:sp>
      <p:pic>
        <p:nvPicPr>
          <p:cNvPr id="9" name="Ohjainten%20vaikutusperiaate">
            <a:extLst>
              <a:ext uri="{FF2B5EF4-FFF2-40B4-BE49-F238E27FC236}">
                <a16:creationId xmlns:a16="http://schemas.microsoft.com/office/drawing/2014/main" id="{23623E1D-B15F-44C3-AA9B-C603C92B9C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91683" y="1309096"/>
            <a:ext cx="3870306" cy="533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AEF50-3AE9-41BE-945C-88E47A92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169C591-9CF1-4CC6-A440-60CE4E298006}" type="datetimeFigureOut">
              <a:rPr lang="en-FI"/>
              <a:t>05/07/2020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E30E-2223-4C58-BA26-5EA01D6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F8E1A-0C05-4F36-9E03-5E942DE1774C}" type="slidenum">
              <a:t>6</a:t>
            </a:fld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F506C9-2253-441E-8AA4-C736058292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2844" y="1599847"/>
            <a:ext cx="10200956" cy="4531732"/>
          </a:xfrm>
        </p:spPr>
        <p:txBody>
          <a:bodyPr wrap="square" numCol="2">
            <a:noAutofit/>
          </a:bodyPr>
          <a:lstStyle/>
          <a:p>
            <a:r>
              <a:rPr lang="fi-FI" sz="2400" dirty="0"/>
              <a:t>Drone</a:t>
            </a:r>
          </a:p>
          <a:p>
            <a:r>
              <a:rPr lang="fi-FI" sz="2400" dirty="0"/>
              <a:t>Experimental</a:t>
            </a:r>
          </a:p>
          <a:p>
            <a:r>
              <a:rPr lang="fi-FI" sz="2400" dirty="0"/>
              <a:t>Gyrokopteri</a:t>
            </a:r>
          </a:p>
          <a:p>
            <a:r>
              <a:rPr lang="fi-FI" sz="2400" dirty="0"/>
              <a:t>Helikopteri</a:t>
            </a:r>
          </a:p>
          <a:p>
            <a:r>
              <a:rPr lang="fi-FI" sz="2400" dirty="0"/>
              <a:t>Ilmailuvalokuvaus</a:t>
            </a:r>
          </a:p>
          <a:p>
            <a:r>
              <a:rPr lang="fi-FI" sz="2400" dirty="0"/>
              <a:t>Kuumailmapallo</a:t>
            </a:r>
          </a:p>
          <a:p>
            <a:r>
              <a:rPr lang="fi-FI" sz="2400" dirty="0"/>
              <a:t>Lennokki</a:t>
            </a:r>
          </a:p>
          <a:p>
            <a:r>
              <a:rPr lang="fi-FI" sz="2400" dirty="0"/>
              <a:t>Laskuvarjo</a:t>
            </a:r>
          </a:p>
          <a:p>
            <a:r>
              <a:rPr lang="fi-FI" sz="2400" dirty="0"/>
              <a:t>Mekaanikko</a:t>
            </a:r>
          </a:p>
          <a:p>
            <a:r>
              <a:rPr lang="fi-FI" sz="2400" dirty="0"/>
              <a:t>Moottorilento</a:t>
            </a:r>
          </a:p>
          <a:p>
            <a:r>
              <a:rPr lang="fi-FI" sz="2400" dirty="0"/>
              <a:t>Moottoripurjelento</a:t>
            </a:r>
          </a:p>
          <a:p>
            <a:r>
              <a:rPr lang="fi-FI" sz="2400" dirty="0"/>
              <a:t>Pienoismallit</a:t>
            </a:r>
          </a:p>
          <a:p>
            <a:r>
              <a:rPr lang="fi-FI" sz="2400" dirty="0"/>
              <a:t>Purjelento</a:t>
            </a:r>
          </a:p>
          <a:p>
            <a:r>
              <a:rPr lang="fi-FI" sz="2400" dirty="0"/>
              <a:t>Riippuliidin</a:t>
            </a:r>
          </a:p>
          <a:p>
            <a:r>
              <a:rPr lang="fi-FI" sz="2400" dirty="0"/>
              <a:t>Taitolento</a:t>
            </a:r>
          </a:p>
          <a:p>
            <a:r>
              <a:rPr lang="fi-FI" sz="2400" dirty="0"/>
              <a:t>Ultrakevyt</a:t>
            </a:r>
          </a:p>
          <a:p>
            <a:r>
              <a:rPr lang="fi-FI" sz="2400" dirty="0"/>
              <a:t>Varjoliidin</a:t>
            </a:r>
          </a:p>
          <a:p>
            <a:r>
              <a:rPr lang="fi-FI" sz="2400" dirty="0"/>
              <a:t>Virtuaalilentäminen</a:t>
            </a:r>
          </a:p>
          <a:p>
            <a:endParaRPr lang="fi-FI" sz="2400" dirty="0"/>
          </a:p>
          <a:p>
            <a:endParaRPr lang="en-FI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5654C-E0BA-47BD-81FF-88D91206B9C0}"/>
              </a:ext>
            </a:extLst>
          </p:cNvPr>
          <p:cNvSpPr txBox="1"/>
          <p:nvPr/>
        </p:nvSpPr>
        <p:spPr>
          <a:xfrm>
            <a:off x="3581400" y="3840166"/>
            <a:ext cx="3664754" cy="1181493"/>
          </a:xfrm>
          <a:prstGeom prst="rect">
            <a:avLst/>
          </a:prstGeom>
          <a:noFill/>
        </p:spPr>
        <p:txBody>
          <a:bodyPr wrap="square" numCol="3">
            <a:noAutofit/>
          </a:bodyPr>
          <a:lstStyle/>
          <a:p>
            <a:pPr algn="ctr"/>
            <a:endParaRPr lang="fi-FI" sz="1100" dirty="0"/>
          </a:p>
        </p:txBody>
      </p:sp>
      <p:sp>
        <p:nvSpPr>
          <p:cNvPr id="18" name=" 1">
            <a:extLst>
              <a:ext uri="{FF2B5EF4-FFF2-40B4-BE49-F238E27FC236}">
                <a16:creationId xmlns:a16="http://schemas.microsoft.com/office/drawing/2014/main" id="{9F66ECE6-4F2F-402F-94FC-E55DEDEFE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6756" y="312617"/>
            <a:ext cx="9250981" cy="1325563"/>
          </a:xfrm>
        </p:spPr>
        <p:txBody>
          <a:bodyPr vert="horz" wrap="square" lIns="83606" tIns="41803" rIns="83606" bIns="41803" rtlCol="0" anchor="ctr" anchorCtr="0">
            <a:noAutofit/>
          </a:bodyPr>
          <a:lstStyle/>
          <a:p>
            <a:r>
              <a:rPr lang="fi-FI" sz="3629" dirty="0">
                <a:solidFill>
                  <a:srgbClr val="009FE3"/>
                </a:solidFill>
                <a:latin typeface="Calibri" panose="020F0502020204030204" pitchFamily="34" charset="0"/>
              </a:rPr>
              <a:t>Ilmailua voi harrastaa monella tavalla!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45B9F26A-E0C9-4B15-A7D4-36C2E392D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048" y="213988"/>
            <a:ext cx="9271229" cy="1325563"/>
          </a:xfrm>
        </p:spPr>
        <p:txBody>
          <a:bodyPr anchor="ctr">
            <a:normAutofit/>
          </a:bodyPr>
          <a:lstStyle/>
          <a:p>
            <a:pPr lvl="0"/>
            <a:r>
              <a:rPr lang="fi-FI" dirty="0"/>
              <a:t>Lentokoneen kyydissä huomioitavaa!</a:t>
            </a:r>
          </a:p>
        </p:txBody>
      </p:sp>
      <p:pic>
        <p:nvPicPr>
          <p:cNvPr id="13" name="Picture 12" descr="A picture containing outdoor, road, sitting, person&#10;&#10;Description automatically generated">
            <a:extLst>
              <a:ext uri="{FF2B5EF4-FFF2-40B4-BE49-F238E27FC236}">
                <a16:creationId xmlns:a16="http://schemas.microsoft.com/office/drawing/2014/main" id="{DDA384C3-00BE-4E33-855B-8F1E5E06C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801784" cy="4351338"/>
          </a:xfrm>
          <a:prstGeom prst="rect">
            <a:avLst/>
          </a:prstGeom>
          <a:noFill/>
        </p:spPr>
      </p:pic>
      <p:sp>
        <p:nvSpPr>
          <p:cNvPr id="3" name=" 2">
            <a:extLst>
              <a:ext uri="{FF2B5EF4-FFF2-40B4-BE49-F238E27FC236}">
                <a16:creationId xmlns:a16="http://schemas.microsoft.com/office/drawing/2014/main" id="{C13D26EF-1C28-4E50-B93F-58C04F88A052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550544" y="1825625"/>
            <a:ext cx="5343819" cy="4351338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Älä koske mihinkään ilman lupaa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Kysele, seuraa ilmatilaa!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Jos tulee huono olo, sano heti lentäjälle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Laskuun tultaessa anna lentäjälle keskittymisrauha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C05056C-4F5C-4D79-8DCB-F36ED327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fld id="{68E3039A-26AE-40BA-958B-5B83334567EA}" type="datetimeFigureOut">
              <a:rPr lang="en-FI" smtClean="0"/>
              <a:pPr lvl="0">
                <a:spcAft>
                  <a:spcPts val="600"/>
                </a:spcAft>
              </a:pPr>
              <a:t>05/07/2020</a:t>
            </a:fld>
            <a:endParaRPr lang="fi-FI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0E1B0F21-A95A-454B-BBA1-4DF6CB14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fld id="{7CC28BBB-86B4-48CD-BE0D-963BAABF12F4}" type="slidenum">
              <a:rPr lang="en-FI" smtClean="0"/>
              <a:pPr lvl="0">
                <a:spcAft>
                  <a:spcPts val="600"/>
                </a:spcAft>
              </a:pPr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CB6DB-8219-4EB9-9EA5-BC3A2A84D73F}"/>
              </a:ext>
            </a:extLst>
          </p:cNvPr>
          <p:cNvSpPr txBox="1"/>
          <p:nvPr/>
        </p:nvSpPr>
        <p:spPr>
          <a:xfrm>
            <a:off x="393895" y="5655212"/>
            <a:ext cx="1162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Kuvat:</a:t>
            </a:r>
          </a:p>
          <a:p>
            <a:r>
              <a:rPr lang="fi-FI" sz="1100" dirty="0"/>
              <a:t>Wikipedia CCL</a:t>
            </a:r>
          </a:p>
          <a:p>
            <a:r>
              <a:rPr lang="fi-FI" sz="1100" dirty="0"/>
              <a:t>Pixabay</a:t>
            </a:r>
          </a:p>
          <a:p>
            <a:r>
              <a:rPr lang="fi-FI" sz="1100" dirty="0"/>
              <a:t>GettyImages</a:t>
            </a:r>
          </a:p>
          <a:p>
            <a:r>
              <a:rPr lang="fi-FI" sz="1100" dirty="0"/>
              <a:t>Sami Mäntyharju</a:t>
            </a:r>
          </a:p>
          <a:p>
            <a:r>
              <a:rPr lang="fi-FI" sz="1100" dirty="0"/>
              <a:t>Timo Hyvönen</a:t>
            </a:r>
            <a:endParaRPr lang="en-FI" sz="1100" dirty="0"/>
          </a:p>
        </p:txBody>
      </p:sp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9EEF184-FECD-4E56-914D-2151BBC3251F}" vid="{89A6B718-28AB-4360-B343-1103EDF0761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176</Words>
  <Application>Microsoft Office PowerPoint</Application>
  <PresentationFormat>Widescreen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Liberation Sans</vt:lpstr>
      <vt:lpstr>Nexa Bold</vt:lpstr>
      <vt:lpstr>Office-teema</vt:lpstr>
      <vt:lpstr>SIL Eagles</vt:lpstr>
      <vt:lpstr>Ilmailun historia</vt:lpstr>
      <vt:lpstr>Lentokoneet ovat kehittyneet huimasti </vt:lpstr>
      <vt:lpstr>Erilaisia lentokoneita</vt:lpstr>
      <vt:lpstr>Kuinka lentokone pysyy ilmassa?</vt:lpstr>
      <vt:lpstr>Ilmailua voi harrastaa monella tavalla!</vt:lpstr>
      <vt:lpstr>Lentokoneen kyydissä huomioitavaa!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Timo Hyvönen</dc:creator>
  <cp:lastModifiedBy>Timo Hyvönen</cp:lastModifiedBy>
  <cp:revision>7</cp:revision>
  <dcterms:created xsi:type="dcterms:W3CDTF">2020-07-05T14:19:37Z</dcterms:created>
  <dcterms:modified xsi:type="dcterms:W3CDTF">2020-07-05T14:43:30Z</dcterms:modified>
</cp:coreProperties>
</file>